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88" r:id="rId2"/>
    <p:sldId id="290" r:id="rId3"/>
    <p:sldId id="257" r:id="rId4"/>
    <p:sldId id="293" r:id="rId5"/>
    <p:sldId id="292" r:id="rId6"/>
    <p:sldId id="259" r:id="rId7"/>
    <p:sldId id="273" r:id="rId8"/>
    <p:sldId id="261" r:id="rId9"/>
    <p:sldId id="262" r:id="rId10"/>
    <p:sldId id="265" r:id="rId11"/>
    <p:sldId id="294" r:id="rId12"/>
    <p:sldId id="266" r:id="rId13"/>
    <p:sldId id="285" r:id="rId14"/>
    <p:sldId id="286" r:id="rId15"/>
    <p:sldId id="267" r:id="rId16"/>
    <p:sldId id="278" r:id="rId17"/>
    <p:sldId id="279" r:id="rId18"/>
    <p:sldId id="268" r:id="rId19"/>
    <p:sldId id="280" r:id="rId20"/>
    <p:sldId id="281" r:id="rId21"/>
    <p:sldId id="269" r:id="rId22"/>
    <p:sldId id="276" r:id="rId23"/>
    <p:sldId id="277" r:id="rId24"/>
    <p:sldId id="295" r:id="rId25"/>
    <p:sldId id="271" r:id="rId26"/>
    <p:sldId id="28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D60093"/>
    <a:srgbClr val="CC3300"/>
    <a:srgbClr val="FF00FF"/>
    <a:srgbClr val="FF0000"/>
    <a:srgbClr val="0000FF"/>
    <a:srgbClr val="FFFF00"/>
    <a:srgbClr val="00CC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581" autoAdjust="0"/>
    <p:restoredTop sz="94728" autoAdjust="0"/>
  </p:normalViewPr>
  <p:slideViewPr>
    <p:cSldViewPr>
      <p:cViewPr>
        <p:scale>
          <a:sx n="50" d="100"/>
          <a:sy n="50" d="100"/>
        </p:scale>
        <p:origin x="-9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45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1EBBE-F93A-4CEA-B706-E193F4653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830E1-52C2-4A4C-AA45-05366D3A1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DFE1-B4F8-4C7B-AA7A-27A571D98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DA4AD-AD93-473A-BB6E-AAE08AF09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67DD3-8A8D-4D65-8602-84A360903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4D79C-E7C1-40EC-985D-2F6620AF4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F8B18-7699-4236-A8E2-DB6FB379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616C7-F3FB-4FF1-96A8-7BC14B5E2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B7587-D7E0-4E29-BED9-C401FFC4C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A8FC9-DB73-412B-B7F3-95FD37820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AACFE-9971-47AC-A5E6-7D87FD3AF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E949B-E5A1-46D8-9D87-23AFF593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B5E9C8D-479F-4DB2-8871-7498B4A2E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349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4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4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4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34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35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5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5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2400">
              <a:latin typeface="Arial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212725"/>
            <a:ext cx="9144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>
                <a:solidFill>
                  <a:srgbClr val="FFFFFF"/>
                </a:solidFill>
                <a:latin typeface="Arial" charset="0"/>
              </a:rPr>
              <a:t>TRƯỜNG TIỂU HỌC NGUYỄN BÁ NGỌC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819400" y="1752600"/>
            <a:ext cx="312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" charset="0"/>
              </a:rPr>
              <a:t>Toán 4 :</a:t>
            </a:r>
          </a:p>
        </p:txBody>
      </p:sp>
      <p:pic>
        <p:nvPicPr>
          <p:cNvPr id="3077" name="Picture 10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208756" y="208756"/>
            <a:ext cx="16764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1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99113"/>
            <a:ext cx="167640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7676357" y="5390356"/>
            <a:ext cx="1676400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3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-39688"/>
            <a:ext cx="16764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6" name="Picture 14" descr="FLOWERS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275" y="4495800"/>
            <a:ext cx="16605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8" name="AutoShape 16"/>
          <p:cNvSpPr>
            <a:spLocks noChangeArrowheads="1"/>
          </p:cNvSpPr>
          <p:nvPr/>
        </p:nvSpPr>
        <p:spPr bwMode="auto">
          <a:xfrm>
            <a:off x="990600" y="1905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1" name="AutoShape 19"/>
          <p:cNvSpPr>
            <a:spLocks noChangeArrowheads="1"/>
          </p:cNvSpPr>
          <p:nvPr/>
        </p:nvSpPr>
        <p:spPr bwMode="auto">
          <a:xfrm>
            <a:off x="5257800" y="990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2" name="AutoShape 20"/>
          <p:cNvSpPr>
            <a:spLocks noChangeArrowheads="1"/>
          </p:cNvSpPr>
          <p:nvPr/>
        </p:nvSpPr>
        <p:spPr bwMode="auto">
          <a:xfrm>
            <a:off x="6629400" y="16002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3" name="AutoShape 21"/>
          <p:cNvSpPr>
            <a:spLocks noChangeArrowheads="1"/>
          </p:cNvSpPr>
          <p:nvPr/>
        </p:nvSpPr>
        <p:spPr bwMode="auto">
          <a:xfrm>
            <a:off x="381000" y="228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4" name="AutoShape 22"/>
          <p:cNvSpPr>
            <a:spLocks noChangeArrowheads="1"/>
          </p:cNvSpPr>
          <p:nvPr/>
        </p:nvSpPr>
        <p:spPr bwMode="auto">
          <a:xfrm>
            <a:off x="7162800" y="3810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5" name="AutoShape 23"/>
          <p:cNvSpPr>
            <a:spLocks noChangeArrowheads="1"/>
          </p:cNvSpPr>
          <p:nvPr/>
        </p:nvSpPr>
        <p:spPr bwMode="auto">
          <a:xfrm>
            <a:off x="8686800" y="16002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6" name="AutoShape 24"/>
          <p:cNvSpPr>
            <a:spLocks noChangeArrowheads="1"/>
          </p:cNvSpPr>
          <p:nvPr/>
        </p:nvSpPr>
        <p:spPr bwMode="auto">
          <a:xfrm>
            <a:off x="8686800" y="609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7" name="AutoShape 25"/>
          <p:cNvSpPr>
            <a:spLocks noChangeArrowheads="1"/>
          </p:cNvSpPr>
          <p:nvPr/>
        </p:nvSpPr>
        <p:spPr bwMode="auto">
          <a:xfrm>
            <a:off x="2819400" y="5105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8" name="AutoShape 26"/>
          <p:cNvSpPr>
            <a:spLocks noChangeArrowheads="1"/>
          </p:cNvSpPr>
          <p:nvPr/>
        </p:nvSpPr>
        <p:spPr bwMode="auto">
          <a:xfrm>
            <a:off x="8305800" y="2667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19" name="AutoShape 27"/>
          <p:cNvSpPr>
            <a:spLocks noChangeArrowheads="1"/>
          </p:cNvSpPr>
          <p:nvPr/>
        </p:nvSpPr>
        <p:spPr bwMode="auto">
          <a:xfrm>
            <a:off x="8305800" y="3657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0" name="AutoShape 28"/>
          <p:cNvSpPr>
            <a:spLocks noChangeArrowheads="1"/>
          </p:cNvSpPr>
          <p:nvPr/>
        </p:nvSpPr>
        <p:spPr bwMode="auto">
          <a:xfrm>
            <a:off x="2514600" y="42672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1" name="AutoShape 29"/>
          <p:cNvSpPr>
            <a:spLocks noChangeArrowheads="1"/>
          </p:cNvSpPr>
          <p:nvPr/>
        </p:nvSpPr>
        <p:spPr bwMode="auto">
          <a:xfrm>
            <a:off x="4114800" y="4419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2" name="AutoShape 30"/>
          <p:cNvSpPr>
            <a:spLocks noChangeArrowheads="1"/>
          </p:cNvSpPr>
          <p:nvPr/>
        </p:nvSpPr>
        <p:spPr bwMode="auto">
          <a:xfrm>
            <a:off x="6705600" y="5486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3" name="AutoShape 31"/>
          <p:cNvSpPr>
            <a:spLocks noChangeArrowheads="1"/>
          </p:cNvSpPr>
          <p:nvPr/>
        </p:nvSpPr>
        <p:spPr bwMode="auto">
          <a:xfrm>
            <a:off x="4114800" y="6324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4" name="AutoShape 32"/>
          <p:cNvSpPr>
            <a:spLocks noChangeArrowheads="1"/>
          </p:cNvSpPr>
          <p:nvPr/>
        </p:nvSpPr>
        <p:spPr bwMode="auto">
          <a:xfrm>
            <a:off x="5334000" y="60198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5" name="AutoShape 33"/>
          <p:cNvSpPr>
            <a:spLocks noChangeArrowheads="1"/>
          </p:cNvSpPr>
          <p:nvPr/>
        </p:nvSpPr>
        <p:spPr bwMode="auto">
          <a:xfrm>
            <a:off x="5410200" y="4343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6" name="AutoShape 34"/>
          <p:cNvSpPr>
            <a:spLocks noChangeArrowheads="1"/>
          </p:cNvSpPr>
          <p:nvPr/>
        </p:nvSpPr>
        <p:spPr bwMode="auto">
          <a:xfrm>
            <a:off x="3048000" y="60198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8" name="AutoShape 36"/>
          <p:cNvSpPr>
            <a:spLocks noChangeArrowheads="1"/>
          </p:cNvSpPr>
          <p:nvPr/>
        </p:nvSpPr>
        <p:spPr bwMode="auto">
          <a:xfrm>
            <a:off x="7772400" y="1371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29" name="AutoShape 37"/>
          <p:cNvSpPr>
            <a:spLocks noChangeArrowheads="1"/>
          </p:cNvSpPr>
          <p:nvPr/>
        </p:nvSpPr>
        <p:spPr bwMode="auto">
          <a:xfrm>
            <a:off x="304800" y="2819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0" name="AutoShape 38"/>
          <p:cNvSpPr>
            <a:spLocks noChangeArrowheads="1"/>
          </p:cNvSpPr>
          <p:nvPr/>
        </p:nvSpPr>
        <p:spPr bwMode="auto">
          <a:xfrm>
            <a:off x="1981200" y="2057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1" name="AutoShape 39"/>
          <p:cNvSpPr>
            <a:spLocks noChangeArrowheads="1"/>
          </p:cNvSpPr>
          <p:nvPr/>
        </p:nvSpPr>
        <p:spPr bwMode="auto">
          <a:xfrm>
            <a:off x="7620000" y="3581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2" name="AutoShape 40"/>
          <p:cNvSpPr>
            <a:spLocks noChangeArrowheads="1"/>
          </p:cNvSpPr>
          <p:nvPr/>
        </p:nvSpPr>
        <p:spPr bwMode="auto">
          <a:xfrm>
            <a:off x="7391400" y="22098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3" name="AutoShape 41"/>
          <p:cNvSpPr>
            <a:spLocks noChangeArrowheads="1"/>
          </p:cNvSpPr>
          <p:nvPr/>
        </p:nvSpPr>
        <p:spPr bwMode="auto">
          <a:xfrm>
            <a:off x="685800" y="56388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4" name="AutoShape 42"/>
          <p:cNvSpPr>
            <a:spLocks noChangeArrowheads="1"/>
          </p:cNvSpPr>
          <p:nvPr/>
        </p:nvSpPr>
        <p:spPr bwMode="auto">
          <a:xfrm>
            <a:off x="304800" y="4572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5" name="AutoShape 43"/>
          <p:cNvSpPr>
            <a:spLocks noChangeArrowheads="1"/>
          </p:cNvSpPr>
          <p:nvPr/>
        </p:nvSpPr>
        <p:spPr bwMode="auto">
          <a:xfrm>
            <a:off x="2133600" y="6477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6" name="AutoShape 44"/>
          <p:cNvSpPr>
            <a:spLocks noChangeArrowheads="1"/>
          </p:cNvSpPr>
          <p:nvPr/>
        </p:nvSpPr>
        <p:spPr bwMode="auto">
          <a:xfrm>
            <a:off x="5715000" y="1905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7" name="AutoShape 45"/>
          <p:cNvSpPr>
            <a:spLocks noChangeArrowheads="1"/>
          </p:cNvSpPr>
          <p:nvPr/>
        </p:nvSpPr>
        <p:spPr bwMode="auto">
          <a:xfrm>
            <a:off x="457200" y="914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8" name="AutoShape 46"/>
          <p:cNvSpPr>
            <a:spLocks noChangeArrowheads="1"/>
          </p:cNvSpPr>
          <p:nvPr/>
        </p:nvSpPr>
        <p:spPr bwMode="auto">
          <a:xfrm>
            <a:off x="2590800" y="16002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39" name="AutoShape 47"/>
          <p:cNvSpPr>
            <a:spLocks noChangeArrowheads="1"/>
          </p:cNvSpPr>
          <p:nvPr/>
        </p:nvSpPr>
        <p:spPr bwMode="auto">
          <a:xfrm>
            <a:off x="1600200" y="5334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40" name="AutoShape 48"/>
          <p:cNvSpPr>
            <a:spLocks noChangeArrowheads="1"/>
          </p:cNvSpPr>
          <p:nvPr/>
        </p:nvSpPr>
        <p:spPr bwMode="auto">
          <a:xfrm>
            <a:off x="5943600" y="5105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41" name="AutoShape 49"/>
          <p:cNvSpPr>
            <a:spLocks noChangeArrowheads="1"/>
          </p:cNvSpPr>
          <p:nvPr/>
        </p:nvSpPr>
        <p:spPr bwMode="auto">
          <a:xfrm>
            <a:off x="4038600" y="53340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42" name="AutoShape 50"/>
          <p:cNvSpPr>
            <a:spLocks noChangeArrowheads="1"/>
          </p:cNvSpPr>
          <p:nvPr/>
        </p:nvSpPr>
        <p:spPr bwMode="auto">
          <a:xfrm>
            <a:off x="6248400" y="58674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9443" name="AutoShape 51"/>
          <p:cNvSpPr>
            <a:spLocks noChangeArrowheads="1"/>
          </p:cNvSpPr>
          <p:nvPr/>
        </p:nvSpPr>
        <p:spPr bwMode="auto">
          <a:xfrm>
            <a:off x="8763000" y="4038600"/>
            <a:ext cx="1524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pic>
        <p:nvPicPr>
          <p:cNvPr id="3115" name="Picture 52" descr="BDRTC2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609600"/>
            <a:ext cx="7458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45" name="WordArt 53"/>
          <p:cNvSpPr>
            <a:spLocks noChangeArrowheads="1" noChangeShapeType="1" noTextEdit="1"/>
          </p:cNvSpPr>
          <p:nvPr/>
        </p:nvSpPr>
        <p:spPr bwMode="auto">
          <a:xfrm>
            <a:off x="304800" y="2971800"/>
            <a:ext cx="8763000" cy="512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9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9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9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9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9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9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9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9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9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9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9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9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9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9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9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9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9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9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9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9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9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9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9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9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9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9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9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9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9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9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9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9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9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9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9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9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9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9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9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9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9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9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59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9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9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9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59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9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9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9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9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9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5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35" presetClass="entr" presetSubtype="0" repeatCount="2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59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9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9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9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4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838200"/>
            <a:ext cx="8510588" cy="1676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u="sng" smtClean="0">
                <a:solidFill>
                  <a:schemeClr val="tx1"/>
                </a:solidFill>
                <a:latin typeface="Arial"/>
              </a:rPr>
              <a:t>B</a:t>
            </a:r>
            <a:r>
              <a:rPr lang="en-US" u="sng" smtClean="0">
                <a:solidFill>
                  <a:schemeClr val="tx1"/>
                </a:solidFill>
                <a:latin typeface="Arial"/>
              </a:rPr>
              <a:t>ài tập 1 :</a:t>
            </a:r>
            <a:r>
              <a:rPr lang="en-US" sz="4000" smtClean="0">
                <a:solidFill>
                  <a:schemeClr val="tx1"/>
                </a:solidFill>
                <a:latin typeface="Arial"/>
              </a:rPr>
              <a:t>  V</a:t>
            </a:r>
            <a:r>
              <a:rPr lang="en-US" sz="4000" b="0" smtClean="0">
                <a:solidFill>
                  <a:schemeClr val="tx1"/>
                </a:solidFill>
                <a:latin typeface="Arial"/>
              </a:rPr>
              <a:t>i</a:t>
            </a:r>
            <a:r>
              <a:rPr lang="en-US" b="0" smtClean="0">
                <a:solidFill>
                  <a:schemeClr val="tx1"/>
                </a:solidFill>
                <a:latin typeface="Arial"/>
              </a:rPr>
              <a:t>ết số thích hợp vào ô trống</a:t>
            </a:r>
            <a:r>
              <a:rPr lang="en-US" smtClean="0">
                <a:solidFill>
                  <a:schemeClr val="tx1"/>
                </a:solidFill>
                <a:latin typeface="Arial"/>
              </a:rPr>
              <a:t> </a:t>
            </a:r>
            <a:endParaRPr lang="en-US" sz="4000" smtClean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925763"/>
            <a:ext cx="40386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a)  4 x 6 =  6 x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     207 x 7 =         x 207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925763"/>
            <a:ext cx="44958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b) 3 x 5      = 5 x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    2138 x 9 =         x 2138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124200" y="3089275"/>
            <a:ext cx="381000" cy="3810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667000" y="3581400"/>
            <a:ext cx="3810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7391400" y="3076575"/>
            <a:ext cx="3810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010400" y="3594100"/>
            <a:ext cx="3810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2297" name="WordArt 12"/>
          <p:cNvSpPr>
            <a:spLocks noChangeArrowheads="1" noChangeShapeType="1" noTextEdit="1"/>
          </p:cNvSpPr>
          <p:nvPr/>
        </p:nvSpPr>
        <p:spPr bwMode="auto">
          <a:xfrm>
            <a:off x="1600200" y="762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build="p"/>
      <p:bldP spid="15367" grpId="0" animBg="1"/>
      <p:bldP spid="15368" grpId="0" animBg="1"/>
      <p:bldP spid="15369" grpId="0" animBg="1"/>
      <p:bldP spid="153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838200"/>
            <a:ext cx="8510588" cy="16764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u="sng" smtClean="0">
                <a:solidFill>
                  <a:schemeClr val="tx1"/>
                </a:solidFill>
                <a:latin typeface="Arial"/>
              </a:rPr>
              <a:t>Bài tập 1 :</a:t>
            </a:r>
            <a:r>
              <a:rPr lang="en-US" sz="4000" smtClean="0">
                <a:solidFill>
                  <a:schemeClr val="tx1"/>
                </a:solidFill>
                <a:latin typeface="Arial"/>
              </a:rPr>
              <a:t>  </a:t>
            </a:r>
            <a:r>
              <a:rPr lang="en-US" sz="4000" b="0" smtClean="0">
                <a:solidFill>
                  <a:schemeClr val="tx1"/>
                </a:solidFill>
                <a:latin typeface="Arial"/>
              </a:rPr>
              <a:t>Viết số thích hợp vào ô trống</a:t>
            </a:r>
            <a:r>
              <a:rPr lang="en-US" sz="4000" smtClean="0">
                <a:solidFill>
                  <a:schemeClr val="tx1"/>
                </a:solidFill>
                <a:latin typeface="Arial"/>
              </a:rPr>
              <a:t>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925763"/>
            <a:ext cx="40386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a)  4 x 6 =  6 x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     207 x 7 =         x 207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925763"/>
            <a:ext cx="44958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b) 3 x 5      = 5 x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000" smtClean="0">
                <a:latin typeface="Arial"/>
              </a:rPr>
              <a:t>    2138 x 9 =         x 2138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048000" y="2971800"/>
            <a:ext cx="533400" cy="4984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>
                <a:latin typeface="Arial" charset="0"/>
              </a:rPr>
              <a:t>4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2667000" y="3505200"/>
            <a:ext cx="4572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>
                <a:latin typeface="Arial" charset="0"/>
              </a:rPr>
              <a:t>7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7391400" y="2971800"/>
            <a:ext cx="533400" cy="4857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>
                <a:latin typeface="Arial" charset="0"/>
              </a:rPr>
              <a:t>3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7010400" y="3505200"/>
            <a:ext cx="533400" cy="4699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>
                <a:latin typeface="Arial" charset="0"/>
              </a:rPr>
              <a:t>9</a:t>
            </a:r>
          </a:p>
        </p:txBody>
      </p:sp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1600200" y="762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/>
      <p:bldP spid="70662" grpId="0" animBg="1"/>
      <p:bldP spid="70663" grpId="0" animBg="1"/>
      <p:bldP spid="706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609600"/>
            <a:ext cx="9448800" cy="1447800"/>
          </a:xfrm>
          <a:extLst>
            <a:ext uri="{909E8E84-426E-40DD-AFC4-6F175D3DCCD1}"/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4000" u="sng" smtClean="0">
                <a:solidFill>
                  <a:schemeClr val="tx1"/>
                </a:solidFill>
                <a:effectLst/>
                <a:latin typeface="Arial"/>
              </a:rPr>
              <a:t>Bài tập 2 :</a:t>
            </a:r>
            <a:r>
              <a:rPr lang="en-US" sz="400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n-US" sz="4000" b="0" smtClean="0">
                <a:solidFill>
                  <a:schemeClr val="tx1"/>
                </a:solidFill>
                <a:latin typeface="Arial"/>
              </a:rPr>
              <a:t>Tính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28600" y="2792413"/>
            <a:ext cx="3657600" cy="1398587"/>
          </a:xfrm>
        </p:spPr>
        <p:txBody>
          <a:bodyPr/>
          <a:lstStyle/>
          <a:p>
            <a:pPr marL="914400" lvl="1" indent="-457200" eaLnBrk="1" hangingPunct="1">
              <a:buFontTx/>
              <a:buNone/>
              <a:defRPr/>
            </a:pPr>
            <a:r>
              <a:rPr lang="en-US" sz="4000" smtClean="0">
                <a:latin typeface="Arial"/>
              </a:rPr>
              <a:t>a)1357 x 5   </a:t>
            </a:r>
          </a:p>
          <a:p>
            <a:pPr marL="914400" lvl="1" indent="-457200" eaLnBrk="1" hangingPunct="1">
              <a:buFontTx/>
              <a:buNone/>
              <a:defRPr/>
            </a:pPr>
            <a:r>
              <a:rPr lang="en-US" sz="4000" smtClean="0">
                <a:latin typeface="Arial"/>
              </a:rPr>
              <a:t>   7 x 853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124200" y="2792413"/>
            <a:ext cx="3429000" cy="14747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latin typeface="Arial"/>
              </a:rPr>
              <a:t> b) 40263 x 7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>
                <a:latin typeface="Arial"/>
              </a:rPr>
              <a:t>     5 x 1326</a:t>
            </a:r>
          </a:p>
        </p:txBody>
      </p:sp>
      <p:sp>
        <p:nvSpPr>
          <p:cNvPr id="16389" name="Rectangle 5"/>
          <p:cNvSpPr>
            <a:spLocks noRot="1" noChangeArrowheads="1"/>
          </p:cNvSpPr>
          <p:nvPr/>
        </p:nvSpPr>
        <p:spPr bwMode="auto">
          <a:xfrm>
            <a:off x="6172200" y="2819400"/>
            <a:ext cx="30908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c) 23109 x 8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9 x 1427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13716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1143000"/>
            <a:ext cx="6934200" cy="1371600"/>
          </a:xfrm>
        </p:spPr>
        <p:txBody>
          <a:bodyPr/>
          <a:lstStyle/>
          <a:p>
            <a:pPr marL="838200" indent="-838200" algn="l" eaLnBrk="1" hangingPunct="1"/>
            <a:r>
              <a:rPr lang="en-US" sz="4500" b="0" smtClean="0">
                <a:solidFill>
                  <a:schemeClr val="tx1"/>
                </a:solidFill>
                <a:effectLst/>
                <a:latin typeface="Arial" charset="0"/>
              </a:rPr>
              <a:t>         a)1357 x 5 =</a:t>
            </a:r>
            <a:br>
              <a:rPr lang="en-US" sz="4500" b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4500" b="0" smtClean="0">
                <a:solidFill>
                  <a:schemeClr val="tx1"/>
                </a:solidFill>
                <a:effectLst/>
                <a:latin typeface="Arial" charset="0"/>
              </a:rPr>
              <a:t>        7 x 853 =</a:t>
            </a:r>
          </a:p>
        </p:txBody>
      </p:sp>
      <p:sp>
        <p:nvSpPr>
          <p:cNvPr id="56323" name="Rectangle 3"/>
          <p:cNvSpPr>
            <a:spLocks noRot="1" noChangeArrowheads="1"/>
          </p:cNvSpPr>
          <p:nvPr/>
        </p:nvSpPr>
        <p:spPr bwMode="auto">
          <a:xfrm>
            <a:off x="3810000" y="18288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500">
                <a:latin typeface="Arial" charset="0"/>
              </a:rPr>
              <a:t>  5971</a:t>
            </a:r>
          </a:p>
        </p:txBody>
      </p:sp>
      <p:sp>
        <p:nvSpPr>
          <p:cNvPr id="56324" name="Rectangle 4"/>
          <p:cNvSpPr>
            <a:spLocks noRot="1" noChangeArrowheads="1"/>
          </p:cNvSpPr>
          <p:nvPr/>
        </p:nvSpPr>
        <p:spPr bwMode="auto">
          <a:xfrm>
            <a:off x="0" y="4648200"/>
            <a:ext cx="6934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500">
                <a:latin typeface="Arial" charset="0"/>
              </a:rPr>
              <a:t>c) 23109 x 8 = </a:t>
            </a:r>
            <a:br>
              <a:rPr lang="en-US" sz="4500">
                <a:latin typeface="Arial" charset="0"/>
              </a:rPr>
            </a:br>
            <a:r>
              <a:rPr lang="en-US" sz="4500">
                <a:latin typeface="Arial" charset="0"/>
              </a:rPr>
              <a:t>     9 x 1427  =</a:t>
            </a:r>
            <a:endParaRPr lang="en-US" sz="4500" b="1">
              <a:latin typeface="Arial" charset="0"/>
            </a:endParaRP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13716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4800600" y="1143000"/>
            <a:ext cx="16129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500">
                <a:latin typeface="Arial" charset="0"/>
              </a:rPr>
              <a:t> 6785 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5105400" y="4724400"/>
            <a:ext cx="2108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500">
                <a:latin typeface="Arial" charset="0"/>
              </a:rPr>
              <a:t>184872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105400" y="5394325"/>
            <a:ext cx="178752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500">
                <a:latin typeface="Arial" charset="0"/>
              </a:rPr>
              <a:t>12843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752600" y="2895600"/>
            <a:ext cx="3886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500">
                <a:latin typeface="Arial" charset="0"/>
              </a:rPr>
              <a:t>b) 40263 x 7 =</a:t>
            </a:r>
          </a:p>
          <a:p>
            <a:r>
              <a:rPr lang="en-US" sz="4500">
                <a:latin typeface="Arial" charset="0"/>
              </a:rPr>
              <a:t>     5 x 1326  =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334000" y="2895600"/>
            <a:ext cx="2057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>
                <a:latin typeface="Arial" charset="0"/>
              </a:rPr>
              <a:t>281841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5334000" y="3581400"/>
            <a:ext cx="19812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>
                <a:latin typeface="Arial" charset="0"/>
              </a:rPr>
              <a:t>6630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6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6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/>
      <p:bldP spid="56326" grpId="0"/>
      <p:bldP spid="56327" grpId="0"/>
      <p:bldP spid="563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914400"/>
            <a:ext cx="8510588" cy="1600200"/>
          </a:xfrm>
          <a:extLst>
            <a:ext uri="{909E8E84-426E-40DD-AFC4-6F175D3DCCD1}"/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4000" u="sng" smtClean="0">
                <a:solidFill>
                  <a:schemeClr val="tx1"/>
                </a:solidFill>
                <a:latin typeface="Arial"/>
              </a:rPr>
              <a:t>Bài tập 3 :</a:t>
            </a:r>
            <a:r>
              <a:rPr lang="en-US" sz="400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n-US" sz="4000" b="0" smtClean="0">
                <a:solidFill>
                  <a:schemeClr val="tx1"/>
                </a:solidFill>
                <a:latin typeface="Arial"/>
              </a:rPr>
              <a:t>Tìm hai biểu thức có giá trị bằng nhau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124200"/>
            <a:ext cx="3048000" cy="1905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4000" smtClean="0">
                <a:solidFill>
                  <a:srgbClr val="FF0000"/>
                </a:solidFill>
                <a:latin typeface="Arial"/>
              </a:rPr>
              <a:t>a)</a:t>
            </a:r>
            <a:r>
              <a:rPr lang="en-US" sz="4000" smtClean="0">
                <a:latin typeface="Arial"/>
              </a:rPr>
              <a:t> 4 x 2145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4000" smtClean="0">
                <a:solidFill>
                  <a:srgbClr val="FF0000"/>
                </a:solidFill>
                <a:latin typeface="Arial"/>
              </a:rPr>
              <a:t>c)</a:t>
            </a:r>
            <a:r>
              <a:rPr lang="en-US" sz="4000" smtClean="0">
                <a:solidFill>
                  <a:srgbClr val="15E947"/>
                </a:solidFill>
                <a:latin typeface="Arial"/>
              </a:rPr>
              <a:t> </a:t>
            </a:r>
            <a:r>
              <a:rPr lang="en-US" sz="4000" smtClean="0">
                <a:latin typeface="Arial"/>
              </a:rPr>
              <a:t>3964 x 6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4000" smtClean="0">
                <a:solidFill>
                  <a:srgbClr val="FF0000"/>
                </a:solidFill>
                <a:latin typeface="Arial"/>
              </a:rPr>
              <a:t>e)</a:t>
            </a:r>
            <a:r>
              <a:rPr lang="en-US" sz="4000" smtClean="0">
                <a:latin typeface="Arial"/>
              </a:rPr>
              <a:t> 10287 x 5 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429000" y="3048000"/>
            <a:ext cx="54864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>
                <a:latin typeface="Arial"/>
              </a:rPr>
              <a:t> </a:t>
            </a:r>
            <a:r>
              <a:rPr lang="en-US" sz="4000" smtClean="0">
                <a:solidFill>
                  <a:srgbClr val="FF0000"/>
                </a:solidFill>
                <a:latin typeface="Arial"/>
              </a:rPr>
              <a:t>b)</a:t>
            </a:r>
            <a:r>
              <a:rPr lang="en-US" sz="4000" smtClean="0">
                <a:solidFill>
                  <a:srgbClr val="4117F1"/>
                </a:solidFill>
                <a:latin typeface="Arial"/>
              </a:rPr>
              <a:t> </a:t>
            </a:r>
            <a:r>
              <a:rPr lang="en-US" sz="4000" smtClean="0">
                <a:latin typeface="Arial"/>
              </a:rPr>
              <a:t>(3 + 2) x 10287</a:t>
            </a:r>
            <a:r>
              <a:rPr lang="vi-VN" sz="4000" smtClean="0">
                <a:latin typeface="Arial"/>
              </a:rPr>
              <a:t> </a:t>
            </a:r>
            <a:r>
              <a:rPr lang="en-US" sz="4000" smtClean="0">
                <a:solidFill>
                  <a:srgbClr val="4117F1"/>
                </a:solidFill>
                <a:latin typeface="Arial"/>
              </a:rPr>
              <a:t>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0000"/>
                </a:solidFill>
                <a:latin typeface="Arial"/>
              </a:rPr>
              <a:t> d)</a:t>
            </a:r>
            <a:r>
              <a:rPr lang="en-US" sz="4000" smtClean="0">
                <a:solidFill>
                  <a:srgbClr val="4117F1"/>
                </a:solidFill>
                <a:latin typeface="Arial"/>
              </a:rPr>
              <a:t> </a:t>
            </a:r>
            <a:r>
              <a:rPr lang="en-US" sz="4000" smtClean="0">
                <a:latin typeface="Arial"/>
              </a:rPr>
              <a:t>(2100 + 45) x 4</a:t>
            </a:r>
            <a:r>
              <a:rPr lang="vi-VN" sz="4000" smtClean="0">
                <a:latin typeface="Arial"/>
              </a:rPr>
              <a:t> </a:t>
            </a:r>
            <a:r>
              <a:rPr lang="en-US" sz="4000" smtClean="0">
                <a:solidFill>
                  <a:srgbClr val="4117F1"/>
                </a:solidFill>
                <a:latin typeface="Arial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smtClean="0">
                <a:solidFill>
                  <a:srgbClr val="FF0000"/>
                </a:solidFill>
                <a:latin typeface="Arial"/>
              </a:rPr>
              <a:t> g)</a:t>
            </a:r>
            <a:r>
              <a:rPr lang="en-US" sz="4000" smtClean="0">
                <a:solidFill>
                  <a:srgbClr val="4117F1"/>
                </a:solidFill>
                <a:latin typeface="Arial"/>
              </a:rPr>
              <a:t> </a:t>
            </a:r>
            <a:r>
              <a:rPr lang="en-US" sz="4000" smtClean="0">
                <a:latin typeface="Arial"/>
              </a:rPr>
              <a:t>(4 + 2) x (3000 + 964)</a:t>
            </a:r>
          </a:p>
        </p:txBody>
      </p:sp>
      <p:sp>
        <p:nvSpPr>
          <p:cNvPr id="16389" name="WordArt 6"/>
          <p:cNvSpPr>
            <a:spLocks noChangeArrowheads="1" noChangeShapeType="1" noTextEdit="1"/>
          </p:cNvSpPr>
          <p:nvPr/>
        </p:nvSpPr>
        <p:spPr bwMode="auto">
          <a:xfrm>
            <a:off x="13716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  <p:bldP spid="5734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43000" y="1371600"/>
            <a:ext cx="10591800" cy="4191000"/>
          </a:xfrm>
        </p:spPr>
        <p:txBody>
          <a:bodyPr/>
          <a:lstStyle/>
          <a:p>
            <a:pPr marL="1143000" indent="-1143000" algn="l" eaLnBrk="1" hangingPunct="1">
              <a:defRPr/>
            </a:pPr>
            <a:r>
              <a:rPr lang="en-US" sz="4400" b="0" smtClean="0">
                <a:latin typeface="Arial"/>
              </a:rPr>
              <a:t>        </a:t>
            </a:r>
            <a:r>
              <a:rPr lang="en-US" sz="4400" b="0" smtClean="0">
                <a:solidFill>
                  <a:srgbClr val="FF0000"/>
                </a:solidFill>
                <a:latin typeface="Arial"/>
              </a:rPr>
              <a:t>A.</a:t>
            </a:r>
            <a:r>
              <a:rPr lang="en-US" sz="4400" b="0" smtClean="0">
                <a:latin typeface="Arial"/>
              </a:rPr>
              <a:t>4 x 2145 = (3 + 2) x 10287</a:t>
            </a:r>
            <a:br>
              <a:rPr lang="en-US" sz="4400" b="0" smtClean="0">
                <a:latin typeface="Arial"/>
              </a:rPr>
            </a:br>
            <a:r>
              <a:rPr lang="en-US" sz="4400" b="0" smtClean="0">
                <a:latin typeface="Arial"/>
              </a:rPr>
              <a:t> </a:t>
            </a:r>
            <a:r>
              <a:rPr lang="en-US" sz="4400" b="0" smtClean="0">
                <a:solidFill>
                  <a:srgbClr val="E10505"/>
                </a:solidFill>
                <a:latin typeface="Arial"/>
              </a:rPr>
              <a:t>B.</a:t>
            </a:r>
            <a:r>
              <a:rPr lang="en-US" sz="4400" b="0" smtClean="0">
                <a:latin typeface="Arial"/>
              </a:rPr>
              <a:t>4 x 2145 = (2100 + 45) x 4</a:t>
            </a:r>
            <a:br>
              <a:rPr lang="en-US" sz="4400" b="0" smtClean="0">
                <a:latin typeface="Arial"/>
              </a:rPr>
            </a:br>
            <a:r>
              <a:rPr lang="en-US" sz="4400" b="0" smtClean="0">
                <a:latin typeface="Arial"/>
              </a:rPr>
              <a:t> </a:t>
            </a:r>
            <a:r>
              <a:rPr lang="en-US" sz="4400" b="0" smtClean="0">
                <a:solidFill>
                  <a:srgbClr val="E10505"/>
                </a:solidFill>
                <a:latin typeface="Arial"/>
              </a:rPr>
              <a:t>C.</a:t>
            </a:r>
            <a:r>
              <a:rPr lang="en-US" sz="4400" b="0" smtClean="0">
                <a:latin typeface="Arial"/>
              </a:rPr>
              <a:t>4 x 2145 = (4 + 2) x (3000 + 964)</a:t>
            </a:r>
            <a:br>
              <a:rPr lang="en-US" sz="4400" b="0" smtClean="0">
                <a:latin typeface="Arial"/>
              </a:rPr>
            </a:br>
            <a:r>
              <a:rPr lang="en-US" sz="4400" b="0" smtClean="0">
                <a:solidFill>
                  <a:srgbClr val="E10505"/>
                </a:solidFill>
                <a:latin typeface="Arial"/>
              </a:rPr>
              <a:t/>
            </a:r>
            <a:br>
              <a:rPr lang="en-US" sz="4400" b="0" smtClean="0">
                <a:solidFill>
                  <a:srgbClr val="E10505"/>
                </a:solidFill>
                <a:latin typeface="Arial"/>
              </a:rPr>
            </a:br>
            <a:endParaRPr lang="en-US" sz="4400" b="0" smtClean="0">
              <a:solidFill>
                <a:srgbClr val="E10505"/>
              </a:solidFill>
              <a:latin typeface="Arial"/>
            </a:endParaRP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2590800"/>
            <a:ext cx="5334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74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19050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741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3886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0" grpId="1"/>
      <p:bldP spid="17412" grpId="0" animBg="1"/>
      <p:bldP spid="17413" grpId="0" animBg="1"/>
      <p:bldP spid="174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295400" y="2971800"/>
            <a:ext cx="3048000" cy="2362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4044950" y="369888"/>
            <a:ext cx="4572000" cy="28194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FFFF"/>
                </a:solidFill>
                <a:latin typeface="Arial" charset="0"/>
              </a:rPr>
              <a:t>B</a:t>
            </a:r>
            <a:r>
              <a:rPr lang="en-US" sz="4000">
                <a:latin typeface="Arial" charset="0"/>
              </a:rPr>
              <a:t>ạn nói đúng !</a:t>
            </a:r>
            <a:endParaRPr lang="en-US" sz="40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43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096000"/>
            <a:ext cx="838200" cy="5334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49159" name="j02163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91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59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j02860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429000"/>
            <a:ext cx="29718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2667000" y="457200"/>
            <a:ext cx="6400800" cy="23622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500">
                <a:solidFill>
                  <a:srgbClr val="FFFFFF"/>
                </a:solidFill>
                <a:latin typeface="Arial" charset="0"/>
              </a:rPr>
              <a:t>R</a:t>
            </a:r>
            <a:r>
              <a:rPr lang="en-US" sz="3500">
                <a:latin typeface="Arial" charset="0"/>
              </a:rPr>
              <a:t>ất tiếc ! Sai mất rồi</a:t>
            </a:r>
            <a:endParaRPr lang="en-US" sz="35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46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67600" y="5715000"/>
            <a:ext cx="838200" cy="6096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4373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b="0" smtClean="0">
                <a:latin typeface="Arial"/>
              </a:rPr>
              <a:t> </a:t>
            </a:r>
            <a:r>
              <a:rPr lang="en-US" sz="3600" b="0" smtClean="0">
                <a:solidFill>
                  <a:srgbClr val="FF0000"/>
                </a:solidFill>
                <a:latin typeface="Arial"/>
              </a:rPr>
              <a:t>A.</a:t>
            </a:r>
            <a:r>
              <a:rPr lang="en-US" sz="3600" b="0" smtClean="0">
                <a:latin typeface="Arial"/>
              </a:rPr>
              <a:t> 3964 x 6 = (3 + 2) x 10287 </a:t>
            </a:r>
            <a:r>
              <a:rPr lang="en-US" sz="3600" b="0" smtClean="0">
                <a:solidFill>
                  <a:srgbClr val="15E947"/>
                </a:solidFill>
                <a:latin typeface="Arial"/>
              </a:rPr>
              <a:t>  </a:t>
            </a:r>
            <a:br>
              <a:rPr lang="en-US" sz="3600" b="0" smtClean="0">
                <a:solidFill>
                  <a:srgbClr val="15E947"/>
                </a:solidFill>
                <a:latin typeface="Arial"/>
              </a:rPr>
            </a:br>
            <a:r>
              <a:rPr lang="en-US" sz="3600" b="0" smtClean="0">
                <a:solidFill>
                  <a:srgbClr val="15E947"/>
                </a:solidFill>
                <a:latin typeface="Arial"/>
              </a:rPr>
              <a:t> </a:t>
            </a:r>
            <a:r>
              <a:rPr lang="en-US" sz="3600" b="0" smtClean="0">
                <a:solidFill>
                  <a:srgbClr val="FF0000"/>
                </a:solidFill>
                <a:latin typeface="Arial"/>
              </a:rPr>
              <a:t>B.</a:t>
            </a:r>
            <a:r>
              <a:rPr lang="en-US" sz="3600" b="0" smtClean="0">
                <a:solidFill>
                  <a:srgbClr val="15E947"/>
                </a:solidFill>
                <a:latin typeface="Arial"/>
              </a:rPr>
              <a:t> </a:t>
            </a:r>
            <a:r>
              <a:rPr lang="en-US" sz="3600" b="0" smtClean="0">
                <a:latin typeface="Arial"/>
              </a:rPr>
              <a:t>3964 x 6 = (2100 + 45) x 4</a:t>
            </a:r>
            <a:r>
              <a:rPr lang="en-US" sz="3600" b="0" smtClean="0">
                <a:solidFill>
                  <a:srgbClr val="FF0000"/>
                </a:solidFill>
                <a:latin typeface="Arial"/>
              </a:rPr>
              <a:t/>
            </a:r>
            <a:br>
              <a:rPr lang="en-US" sz="3600" b="0" smtClean="0">
                <a:solidFill>
                  <a:srgbClr val="FF0000"/>
                </a:solidFill>
                <a:latin typeface="Arial"/>
              </a:rPr>
            </a:br>
            <a:r>
              <a:rPr lang="en-US" sz="3600" b="0" smtClean="0">
                <a:solidFill>
                  <a:srgbClr val="FF0000"/>
                </a:solidFill>
                <a:latin typeface="Arial"/>
              </a:rPr>
              <a:t> C.</a:t>
            </a:r>
            <a:r>
              <a:rPr lang="en-US" sz="3600" b="0" smtClean="0">
                <a:solidFill>
                  <a:srgbClr val="15E947"/>
                </a:solidFill>
                <a:latin typeface="Arial"/>
              </a:rPr>
              <a:t> </a:t>
            </a:r>
            <a:r>
              <a:rPr lang="en-US" sz="3600" b="0" smtClean="0">
                <a:latin typeface="Arial"/>
              </a:rPr>
              <a:t>3964 x 6 = (4 + 2) x (3000 + 964)</a:t>
            </a:r>
          </a:p>
        </p:txBody>
      </p:sp>
      <p:sp>
        <p:nvSpPr>
          <p:cNvPr id="2048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2886075"/>
            <a:ext cx="457200" cy="304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048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1736725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0485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2362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85800" y="3124200"/>
            <a:ext cx="3048000" cy="2362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 rot="-1755959">
            <a:off x="4038600" y="457200"/>
            <a:ext cx="4191000" cy="25908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4117F1"/>
                </a:solidFill>
                <a:latin typeface="Arial" charset="0"/>
              </a:rPr>
              <a:t>Bạn </a:t>
            </a:r>
            <a:r>
              <a:rPr lang="vi-VN" sz="4400">
                <a:solidFill>
                  <a:srgbClr val="4117F1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4117F1"/>
                </a:solidFill>
                <a:latin typeface="Arial" charset="0"/>
              </a:rPr>
              <a:t>ã</a:t>
            </a:r>
          </a:p>
          <a:p>
            <a:pPr algn="ctr"/>
            <a:r>
              <a:rPr lang="vi-VN" sz="4400">
                <a:solidFill>
                  <a:srgbClr val="4117F1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4117F1"/>
                </a:solidFill>
                <a:latin typeface="Arial" charset="0"/>
              </a:rPr>
              <a:t>úng!</a:t>
            </a:r>
          </a:p>
        </p:txBody>
      </p:sp>
      <p:sp>
        <p:nvSpPr>
          <p:cNvPr id="215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867400"/>
            <a:ext cx="990600" cy="4572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51205" name="j02163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12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/>
              </a:rPr>
              <a:t>Đặt tính rồi tính :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8"/>
            <a:ext cx="7848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500" smtClean="0">
                <a:latin typeface="Arial"/>
              </a:rPr>
              <a:t>   459123 x  5                        304879  x 6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500" smtClean="0">
                <a:latin typeface="Arial"/>
              </a:rPr>
              <a:t>       459123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500" smtClean="0">
                <a:latin typeface="Arial"/>
              </a:rPr>
              <a:t>     x          5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500" smtClean="0">
                <a:latin typeface="Arial"/>
              </a:rPr>
              <a:t>     </a:t>
            </a:r>
            <a:r>
              <a:rPr lang="en-US" sz="3500" smtClean="0">
                <a:effectLst/>
                <a:latin typeface="Arial"/>
              </a:rPr>
              <a:t>2295615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500" smtClean="0">
              <a:latin typeface="Arial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1066800" y="3886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>
            <a:off x="6172200" y="3962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5486400" y="2667000"/>
            <a:ext cx="33528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5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304879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5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x         6</a:t>
            </a: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6096000" y="3962400"/>
            <a:ext cx="19351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>
                <a:latin typeface="Arial" charset="0"/>
              </a:rPr>
              <a:t>1829274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0" y="228600"/>
            <a:ext cx="50292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 u="sng">
                <a:latin typeface="Arial" charset="0"/>
              </a:rPr>
              <a:t>Kiểm tra bài cũ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6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6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4" grpId="0" animBg="1"/>
      <p:bldP spid="66567" grpId="0" animBg="1"/>
      <p:bldP spid="665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j02860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819400"/>
            <a:ext cx="29718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AutoShape 3"/>
          <p:cNvSpPr>
            <a:spLocks noChangeArrowheads="1"/>
          </p:cNvSpPr>
          <p:nvPr/>
        </p:nvSpPr>
        <p:spPr bwMode="auto">
          <a:xfrm rot="-1397552">
            <a:off x="4953000" y="457200"/>
            <a:ext cx="3429000" cy="22860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FF"/>
                </a:solidFill>
                <a:latin typeface="Arial" charset="0"/>
              </a:rPr>
              <a:t>Rất tiếc! Sai mất rồi.</a:t>
            </a:r>
          </a:p>
        </p:txBody>
      </p:sp>
      <p:sp>
        <p:nvSpPr>
          <p:cNvPr id="2253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72400" y="6019800"/>
            <a:ext cx="762000" cy="4572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04800"/>
            <a:ext cx="9144000" cy="4830763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en-US" sz="3600" smtClean="0">
                <a:latin typeface="Arial"/>
              </a:rPr>
              <a:t>       </a:t>
            </a:r>
            <a:r>
              <a:rPr lang="en-US" sz="3600" smtClean="0">
                <a:solidFill>
                  <a:srgbClr val="FF0000"/>
                </a:solidFill>
                <a:latin typeface="Arial"/>
              </a:rPr>
              <a:t>A.</a:t>
            </a:r>
            <a:r>
              <a:rPr lang="en-US" sz="3600" smtClean="0">
                <a:latin typeface="Arial"/>
              </a:rPr>
              <a:t> 10287 x 5 = (3 + 2) x 10287 </a:t>
            </a:r>
            <a:r>
              <a:rPr lang="en-US" sz="3600" smtClean="0">
                <a:solidFill>
                  <a:srgbClr val="FFFF00"/>
                </a:solidFill>
                <a:latin typeface="Arial"/>
              </a:rPr>
              <a:t>  </a:t>
            </a:r>
            <a:br>
              <a:rPr lang="en-US" sz="3600" smtClean="0">
                <a:solidFill>
                  <a:srgbClr val="FFFF00"/>
                </a:solidFill>
                <a:latin typeface="Arial"/>
              </a:rPr>
            </a:br>
            <a:r>
              <a:rPr lang="en-US" sz="3600" smtClean="0">
                <a:solidFill>
                  <a:srgbClr val="FF0000"/>
                </a:solidFill>
                <a:latin typeface="Arial"/>
              </a:rPr>
              <a:t>B.</a:t>
            </a:r>
            <a:r>
              <a:rPr lang="en-US" sz="360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en-US" sz="3600" smtClean="0">
                <a:latin typeface="Arial"/>
              </a:rPr>
              <a:t>10287 x 5 = (2100 + 45) x 4</a:t>
            </a:r>
            <a:r>
              <a:rPr lang="en-US" sz="3600" smtClean="0">
                <a:solidFill>
                  <a:srgbClr val="FFFF00"/>
                </a:solidFill>
                <a:latin typeface="Arial"/>
              </a:rPr>
              <a:t/>
            </a:r>
            <a:br>
              <a:rPr lang="en-US" sz="3600" smtClean="0">
                <a:solidFill>
                  <a:srgbClr val="FFFF00"/>
                </a:solidFill>
                <a:latin typeface="Arial"/>
              </a:rPr>
            </a:br>
            <a:r>
              <a:rPr lang="en-US" sz="3600" smtClean="0">
                <a:solidFill>
                  <a:srgbClr val="FF0000"/>
                </a:solidFill>
                <a:latin typeface="Arial"/>
              </a:rPr>
              <a:t>C.</a:t>
            </a:r>
            <a:r>
              <a:rPr lang="en-US" sz="3600" smtClean="0">
                <a:solidFill>
                  <a:srgbClr val="FFFF00"/>
                </a:solidFill>
                <a:latin typeface="Arial"/>
              </a:rPr>
              <a:t> </a:t>
            </a:r>
            <a:r>
              <a:rPr lang="en-US" sz="3600" smtClean="0">
                <a:latin typeface="Arial"/>
              </a:rPr>
              <a:t>10287 x 5 = (4 + 2) x (3000 + 964)</a:t>
            </a:r>
            <a:r>
              <a:rPr lang="en-US" sz="3600" smtClean="0">
                <a:solidFill>
                  <a:srgbClr val="FFFF00"/>
                </a:solidFill>
                <a:latin typeface="Arial"/>
              </a:rPr>
              <a:t/>
            </a:r>
            <a:br>
              <a:rPr lang="en-US" sz="3600" smtClean="0">
                <a:solidFill>
                  <a:srgbClr val="FFFF00"/>
                </a:solidFill>
                <a:latin typeface="Arial"/>
              </a:rPr>
            </a:br>
            <a:r>
              <a:rPr lang="en-US" sz="3200" smtClean="0">
                <a:latin typeface="Arial"/>
              </a:rPr>
              <a:t/>
            </a:r>
            <a:br>
              <a:rPr lang="en-US" sz="3200" smtClean="0">
                <a:latin typeface="Arial"/>
              </a:rPr>
            </a:br>
            <a:endParaRPr lang="en-US" sz="3200" smtClean="0">
              <a:latin typeface="Arial"/>
            </a:endParaRPr>
          </a:p>
        </p:txBody>
      </p:sp>
      <p:sp>
        <p:nvSpPr>
          <p:cNvPr id="2048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14478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494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2057400"/>
            <a:ext cx="3810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495" name="AutoShap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2654300"/>
            <a:ext cx="3810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6" grpId="0" animBg="1"/>
      <p:bldP spid="20494" grpId="0" animBg="1"/>
      <p:bldP spid="2049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4"/>
          <p:cNvSpPr>
            <a:spLocks noChangeArrowheads="1"/>
          </p:cNvSpPr>
          <p:nvPr/>
        </p:nvSpPr>
        <p:spPr bwMode="auto">
          <a:xfrm>
            <a:off x="533400" y="3657600"/>
            <a:ext cx="3048000" cy="2362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4579" name="AutoShape 5"/>
          <p:cNvSpPr>
            <a:spLocks noChangeArrowheads="1"/>
          </p:cNvSpPr>
          <p:nvPr/>
        </p:nvSpPr>
        <p:spPr bwMode="auto">
          <a:xfrm rot="-1704691">
            <a:off x="3886200" y="381000"/>
            <a:ext cx="4789488" cy="32480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4117F1"/>
                </a:solidFill>
                <a:latin typeface="Arial" charset="0"/>
              </a:rPr>
              <a:t>Bạn </a:t>
            </a:r>
            <a:r>
              <a:rPr lang="vi-VN" sz="4400">
                <a:solidFill>
                  <a:srgbClr val="4117F1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4117F1"/>
                </a:solidFill>
                <a:latin typeface="Arial" charset="0"/>
              </a:rPr>
              <a:t>ã</a:t>
            </a:r>
          </a:p>
          <a:p>
            <a:pPr algn="ctr"/>
            <a:r>
              <a:rPr lang="vi-VN" sz="4400">
                <a:solidFill>
                  <a:srgbClr val="4117F1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4117F1"/>
                </a:solidFill>
                <a:latin typeface="Arial" charset="0"/>
              </a:rPr>
              <a:t>úng!</a:t>
            </a:r>
          </a:p>
        </p:txBody>
      </p:sp>
      <p:sp>
        <p:nvSpPr>
          <p:cNvPr id="24580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838200" cy="5334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46088" name="j021651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460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8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j02860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124200"/>
            <a:ext cx="29718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AutoShape 5"/>
          <p:cNvSpPr>
            <a:spLocks noChangeArrowheads="1"/>
          </p:cNvSpPr>
          <p:nvPr/>
        </p:nvSpPr>
        <p:spPr bwMode="auto">
          <a:xfrm rot="-1383412">
            <a:off x="3886200" y="609600"/>
            <a:ext cx="4800600" cy="3200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Rất tiếc! Sai mất rồi.</a:t>
            </a:r>
          </a:p>
        </p:txBody>
      </p:sp>
      <p:sp>
        <p:nvSpPr>
          <p:cNvPr id="25604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943600"/>
            <a:ext cx="6858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914400"/>
            <a:ext cx="8510588" cy="1600200"/>
          </a:xfrm>
          <a:extLst>
            <a:ext uri="{909E8E84-426E-40DD-AFC4-6F175D3DCCD1}"/>
          </a:extLst>
        </p:spPr>
        <p:txBody>
          <a:bodyPr/>
          <a:lstStyle/>
          <a:p>
            <a:pPr algn="l" eaLnBrk="1" hangingPunct="1">
              <a:defRPr/>
            </a:pPr>
            <a:r>
              <a:rPr lang="en-US" sz="3600" u="sng" smtClean="0">
                <a:solidFill>
                  <a:schemeClr val="tx1"/>
                </a:solidFill>
                <a:latin typeface="Arial"/>
              </a:rPr>
              <a:t>Bài tập 3 :</a:t>
            </a:r>
            <a:r>
              <a:rPr lang="en-US" sz="3600" smtClean="0">
                <a:solidFill>
                  <a:schemeClr val="tx1"/>
                </a:solidFill>
                <a:latin typeface="Arial"/>
              </a:rPr>
              <a:t> </a:t>
            </a:r>
            <a:r>
              <a:rPr lang="en-US" sz="3600" b="0" smtClean="0">
                <a:solidFill>
                  <a:schemeClr val="tx1"/>
                </a:solidFill>
                <a:latin typeface="Arial"/>
              </a:rPr>
              <a:t>Tìm hai biểu thức có giá trị bằng nhau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124200"/>
            <a:ext cx="3048000" cy="1905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smtClean="0">
                <a:solidFill>
                  <a:srgbClr val="FF0000"/>
                </a:solidFill>
                <a:latin typeface="Arial"/>
              </a:rPr>
              <a:t>a)</a:t>
            </a:r>
            <a:r>
              <a:rPr lang="en-US" sz="3600" smtClean="0">
                <a:latin typeface="Arial"/>
              </a:rPr>
              <a:t> 4 x 2145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smtClean="0">
                <a:solidFill>
                  <a:srgbClr val="FF0000"/>
                </a:solidFill>
                <a:latin typeface="Arial"/>
              </a:rPr>
              <a:t>c)</a:t>
            </a:r>
            <a:r>
              <a:rPr lang="en-US" sz="3600" smtClean="0">
                <a:solidFill>
                  <a:srgbClr val="15E947"/>
                </a:solidFill>
                <a:latin typeface="Arial"/>
              </a:rPr>
              <a:t> </a:t>
            </a:r>
            <a:r>
              <a:rPr lang="en-US" sz="3600" smtClean="0">
                <a:latin typeface="Arial"/>
              </a:rPr>
              <a:t>3964 x 6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3600" smtClean="0">
                <a:solidFill>
                  <a:srgbClr val="FF0000"/>
                </a:solidFill>
                <a:latin typeface="Arial"/>
              </a:rPr>
              <a:t>e)</a:t>
            </a:r>
            <a:r>
              <a:rPr lang="en-US" sz="3600" smtClean="0">
                <a:latin typeface="Arial"/>
              </a:rPr>
              <a:t> 10287 x 5 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429000" y="3048000"/>
            <a:ext cx="54864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smtClean="0">
                <a:latin typeface="Arial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Arial"/>
              </a:rPr>
              <a:t>b)</a:t>
            </a:r>
            <a:r>
              <a:rPr lang="en-US" sz="3600" smtClean="0">
                <a:solidFill>
                  <a:srgbClr val="4117F1"/>
                </a:solidFill>
                <a:latin typeface="Arial"/>
              </a:rPr>
              <a:t> </a:t>
            </a:r>
            <a:r>
              <a:rPr lang="en-US" sz="3600" smtClean="0">
                <a:latin typeface="Arial"/>
              </a:rPr>
              <a:t>(3 + 2) x 10287</a:t>
            </a:r>
            <a:r>
              <a:rPr lang="vi-VN" sz="3600" smtClean="0">
                <a:latin typeface="Arial"/>
              </a:rPr>
              <a:t> </a:t>
            </a:r>
            <a:r>
              <a:rPr lang="en-US" sz="3600" smtClean="0">
                <a:solidFill>
                  <a:srgbClr val="4117F1"/>
                </a:solidFill>
                <a:latin typeface="Arial"/>
              </a:rPr>
              <a:t>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smtClean="0">
                <a:solidFill>
                  <a:srgbClr val="FF0000"/>
                </a:solidFill>
                <a:latin typeface="Arial"/>
              </a:rPr>
              <a:t> d)</a:t>
            </a:r>
            <a:r>
              <a:rPr lang="en-US" sz="3600" smtClean="0">
                <a:solidFill>
                  <a:srgbClr val="4117F1"/>
                </a:solidFill>
                <a:latin typeface="Arial"/>
              </a:rPr>
              <a:t> </a:t>
            </a:r>
            <a:r>
              <a:rPr lang="en-US" sz="3600" smtClean="0">
                <a:latin typeface="Arial"/>
              </a:rPr>
              <a:t>(2100 + 45) x 4</a:t>
            </a:r>
            <a:r>
              <a:rPr lang="vi-VN" sz="3600" smtClean="0">
                <a:latin typeface="Arial"/>
              </a:rPr>
              <a:t> </a:t>
            </a:r>
            <a:r>
              <a:rPr lang="en-US" sz="3600" smtClean="0">
                <a:solidFill>
                  <a:srgbClr val="4117F1"/>
                </a:solidFill>
                <a:latin typeface="Arial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smtClean="0">
                <a:solidFill>
                  <a:srgbClr val="FF0000"/>
                </a:solidFill>
                <a:latin typeface="Arial"/>
              </a:rPr>
              <a:t> g)</a:t>
            </a:r>
            <a:r>
              <a:rPr lang="en-US" sz="3600" smtClean="0">
                <a:solidFill>
                  <a:srgbClr val="4117F1"/>
                </a:solidFill>
                <a:latin typeface="Arial"/>
              </a:rPr>
              <a:t> </a:t>
            </a:r>
            <a:r>
              <a:rPr lang="en-US" sz="3600" smtClean="0">
                <a:latin typeface="Arial"/>
              </a:rPr>
              <a:t>(4 + 2) x (3000 + 964)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13716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2743200" y="3352800"/>
            <a:ext cx="914400" cy="685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 flipV="1">
            <a:off x="2971800" y="3429000"/>
            <a:ext cx="685800" cy="137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2667000" y="4114800"/>
            <a:ext cx="990600" cy="685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  <p:bldP spid="71684" grpId="0" build="p"/>
      <p:bldP spid="71686" grpId="0" animBg="1"/>
      <p:bldP spid="71687" grpId="0" animBg="1"/>
      <p:bldP spid="7168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90600"/>
            <a:ext cx="7772400" cy="1600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u="sng" smtClean="0">
                <a:latin typeface="Arial"/>
              </a:rPr>
              <a:t>Bài tập :</a:t>
            </a:r>
            <a:r>
              <a:rPr lang="en-US" smtClean="0">
                <a:latin typeface="Arial"/>
              </a:rPr>
              <a:t> Số ?</a:t>
            </a:r>
          </a:p>
        </p:txBody>
      </p:sp>
      <p:sp>
        <p:nvSpPr>
          <p:cNvPr id="22532" name="Rectangle 4"/>
          <p:cNvSpPr>
            <a:spLocks noRot="1" noChangeArrowheads="1"/>
          </p:cNvSpPr>
          <p:nvPr/>
        </p:nvSpPr>
        <p:spPr bwMode="auto">
          <a:xfrm>
            <a:off x="685800" y="312420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</a:t>
            </a:r>
            <a:r>
              <a:rPr 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a x        =        x a = a                   </a:t>
            </a:r>
            <a:r>
              <a:rPr 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</a:t>
            </a:r>
            <a:r>
              <a:rPr lang="en-US"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a x        =        x a = 0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200400" y="4191000"/>
            <a:ext cx="457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105400" y="4191000"/>
            <a:ext cx="457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105400" y="3352800"/>
            <a:ext cx="4572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2" grpId="0"/>
      <p:bldP spid="22533" grpId="0" animBg="1"/>
      <p:bldP spid="22534" grpId="0" animBg="1"/>
      <p:bldP spid="22535" grpId="0" animBg="1"/>
      <p:bldP spid="2253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Rot="1" noChangeArrowheads="1"/>
          </p:cNvSpPr>
          <p:nvPr/>
        </p:nvSpPr>
        <p:spPr bwMode="auto">
          <a:xfrm>
            <a:off x="685800" y="1371600"/>
            <a:ext cx="7543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/>
          <a:p>
            <a:pPr eaLnBrk="1" hangingPunct="1">
              <a:defRPr/>
            </a:pPr>
            <a:r>
              <a:rPr lang="en-US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 x </a:t>
            </a:r>
            <a:r>
              <a:rPr 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= </a:t>
            </a:r>
            <a:r>
              <a:rPr 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x a = a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 x </a:t>
            </a:r>
            <a:r>
              <a:rPr 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0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= </a:t>
            </a:r>
            <a:r>
              <a:rPr 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0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x a = </a:t>
            </a:r>
            <a:r>
              <a:rPr lang="en-US" sz="4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 flipV="1">
            <a:off x="838200" y="762000"/>
            <a:ext cx="7467600" cy="533400"/>
          </a:xfrm>
          <a:extLst>
            <a:ext uri="{909E8E84-426E-40DD-AFC4-6F175D3DCCD1}"/>
          </a:extLst>
        </p:spPr>
        <p:txBody>
          <a:bodyPr/>
          <a:lstStyle/>
          <a:p>
            <a:pPr eaLnBrk="1" hangingPunct="1">
              <a:defRPr/>
            </a:pPr>
            <a:r>
              <a:rPr lang="en-US" sz="4000" b="0" smtClean="0">
                <a:solidFill>
                  <a:srgbClr val="FFFFFF"/>
                </a:solidFill>
                <a:latin typeface="Arial"/>
              </a:rPr>
              <a:t/>
            </a:r>
            <a:br>
              <a:rPr lang="en-US" sz="4000" b="0" smtClean="0">
                <a:solidFill>
                  <a:srgbClr val="FFFFFF"/>
                </a:solidFill>
                <a:latin typeface="Arial"/>
              </a:rPr>
            </a:br>
            <a:r>
              <a:rPr lang="en-US" sz="4000" b="0" smtClean="0">
                <a:solidFill>
                  <a:srgbClr val="FFFFFF"/>
                </a:solidFill>
                <a:latin typeface="Arial"/>
              </a:rPr>
              <a:t/>
            </a:r>
            <a:br>
              <a:rPr lang="en-US" sz="4000" b="0" smtClean="0">
                <a:solidFill>
                  <a:srgbClr val="FFFFFF"/>
                </a:solidFill>
                <a:latin typeface="Arial"/>
              </a:rPr>
            </a:br>
            <a:r>
              <a:rPr lang="en-US" sz="4000" b="0" smtClean="0">
                <a:solidFill>
                  <a:srgbClr val="FFFFFF"/>
                </a:solidFill>
                <a:latin typeface="Arial"/>
              </a:rPr>
              <a:t/>
            </a:r>
            <a:br>
              <a:rPr lang="en-US" sz="4000" b="0" smtClean="0">
                <a:solidFill>
                  <a:srgbClr val="FFFFFF"/>
                </a:solidFill>
                <a:latin typeface="Arial"/>
              </a:rPr>
            </a:br>
            <a:endParaRPr lang="en-US" sz="4000" b="0" smtClean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581400"/>
            <a:ext cx="6400800" cy="2971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000" smtClean="0">
                <a:solidFill>
                  <a:srgbClr val="FFFFFF"/>
                </a:solidFill>
                <a:latin typeface="Arial"/>
              </a:rPr>
              <a:t>       7 x 5 = 35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000" smtClean="0">
                <a:solidFill>
                  <a:srgbClr val="FFFFFF"/>
                </a:solidFill>
                <a:latin typeface="Arial"/>
              </a:rPr>
              <a:t>   và 5 x 7 = 35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000" smtClean="0">
                <a:solidFill>
                  <a:srgbClr val="FFFFFF"/>
                </a:solidFill>
                <a:latin typeface="Arial"/>
              </a:rPr>
              <a:t> Vậy:  7 x 5 = 5 x 7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990600" y="15240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2209800"/>
            <a:ext cx="96266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Tính rồi so sánh giá trị của hai biểu thức :</a:t>
            </a:r>
          </a:p>
          <a:p>
            <a:pPr>
              <a:defRPr/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           7 x 5 và 5 x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47800"/>
          </a:xfrm>
          <a:extLst>
            <a:ext uri="{909E8E84-426E-40DD-AFC4-6F175D3DCCD1}"/>
          </a:extLst>
        </p:spPr>
        <p:txBody>
          <a:bodyPr/>
          <a:lstStyle/>
          <a:p>
            <a:pPr eaLnBrk="1" hangingPunct="1">
              <a:defRPr/>
            </a:pPr>
            <a:r>
              <a:rPr lang="en-US" sz="4000" b="0" smtClean="0">
                <a:solidFill>
                  <a:srgbClr val="FFFFFF"/>
                </a:solidFill>
                <a:latin typeface="Arial"/>
              </a:rPr>
              <a:t>Tính rồi so sánh giá trị của hai biểu thức : 4 x 3 và 3 x 4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895600"/>
            <a:ext cx="6400800" cy="2971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000" smtClean="0">
                <a:solidFill>
                  <a:srgbClr val="FFFFFF"/>
                </a:solidFill>
                <a:latin typeface="Arial"/>
              </a:rPr>
              <a:t>       4 x 3 =12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000" smtClean="0">
                <a:solidFill>
                  <a:srgbClr val="FFFFFF"/>
                </a:solidFill>
                <a:latin typeface="Arial"/>
              </a:rPr>
              <a:t>   và 3x 4=12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000" smtClean="0">
                <a:solidFill>
                  <a:srgbClr val="FFFFFF"/>
                </a:solidFill>
                <a:latin typeface="Arial"/>
              </a:rPr>
              <a:t> Vậy:  4 x 3 = 3 x 4</a:t>
            </a:r>
          </a:p>
        </p:txBody>
      </p:sp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>
            <a:off x="16002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  <p:bldP spid="696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839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Vậy hai phép nhân có  thừa số giống nhau thì có kết quả như thế nào ?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304800" y="39624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Vậy hai phép nhân có  thừa số giống nhau thì  luôn luôn bằng nhau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762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So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sánh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giá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trị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của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hai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biểu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thức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:</a:t>
            </a:r>
            <a:br>
              <a:rPr lang="en-US" sz="4000" b="0" dirty="0" smtClean="0">
                <a:solidFill>
                  <a:srgbClr val="FFFFFF"/>
                </a:solidFill>
                <a:latin typeface="Arial"/>
              </a:rPr>
            </a:b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a x b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và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b x a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trong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bảng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US" sz="4000" b="0" dirty="0" err="1" smtClean="0">
                <a:solidFill>
                  <a:srgbClr val="FFFFFF"/>
                </a:solidFill>
                <a:latin typeface="Arial"/>
              </a:rPr>
              <a:t>sau</a:t>
            </a:r>
            <a:r>
              <a:rPr lang="en-US" sz="4000" b="0" dirty="0" smtClean="0">
                <a:solidFill>
                  <a:srgbClr val="FFFFFF"/>
                </a:solidFill>
                <a:latin typeface="Arial"/>
              </a:rPr>
              <a:t> :</a:t>
            </a:r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619125" y="5486400"/>
            <a:ext cx="731838" cy="110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</a:t>
            </a:r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619125" y="4457700"/>
            <a:ext cx="731838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35000" y="3467100"/>
            <a:ext cx="731838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35000" y="2474913"/>
            <a:ext cx="731838" cy="11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1749425" y="4457700"/>
            <a:ext cx="976313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1752600" y="3467100"/>
            <a:ext cx="976313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8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1752600" y="2474913"/>
            <a:ext cx="976313" cy="11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1755775" y="5446713"/>
            <a:ext cx="976313" cy="11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913438" y="4992688"/>
            <a:ext cx="2928937" cy="11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vi-VN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2986088" y="4992688"/>
            <a:ext cx="2927350" cy="11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vi-VN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5913438" y="4419600"/>
            <a:ext cx="2928937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 x 6 = 42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5913438" y="3429000"/>
            <a:ext cx="2928937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8 x 4 = 32</a:t>
            </a:r>
          </a:p>
        </p:txBody>
      </p:sp>
      <p:sp>
        <p:nvSpPr>
          <p:cNvPr id="9285" name="Rectangle 69"/>
          <p:cNvSpPr>
            <a:spLocks noChangeArrowheads="1"/>
          </p:cNvSpPr>
          <p:nvPr/>
        </p:nvSpPr>
        <p:spPr bwMode="auto">
          <a:xfrm>
            <a:off x="5913438" y="2474913"/>
            <a:ext cx="2928937" cy="11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 x a</a:t>
            </a:r>
          </a:p>
        </p:txBody>
      </p:sp>
      <p:sp>
        <p:nvSpPr>
          <p:cNvPr id="9286" name="Rectangle 70"/>
          <p:cNvSpPr>
            <a:spLocks noChangeArrowheads="1"/>
          </p:cNvSpPr>
          <p:nvPr/>
        </p:nvSpPr>
        <p:spPr bwMode="auto">
          <a:xfrm>
            <a:off x="2986088" y="2474913"/>
            <a:ext cx="2927350" cy="110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 x b </a:t>
            </a:r>
          </a:p>
        </p:txBody>
      </p:sp>
      <p:sp>
        <p:nvSpPr>
          <p:cNvPr id="9287" name="Line 71"/>
          <p:cNvSpPr>
            <a:spLocks noChangeShapeType="1"/>
          </p:cNvSpPr>
          <p:nvPr/>
        </p:nvSpPr>
        <p:spPr bwMode="auto">
          <a:xfrm>
            <a:off x="301625" y="2057400"/>
            <a:ext cx="85407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Line 72"/>
          <p:cNvSpPr>
            <a:spLocks noChangeShapeType="1"/>
          </p:cNvSpPr>
          <p:nvPr/>
        </p:nvSpPr>
        <p:spPr bwMode="auto">
          <a:xfrm>
            <a:off x="301625" y="3276600"/>
            <a:ext cx="8540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Line 75"/>
          <p:cNvSpPr>
            <a:spLocks noChangeShapeType="1"/>
          </p:cNvSpPr>
          <p:nvPr/>
        </p:nvSpPr>
        <p:spPr bwMode="auto">
          <a:xfrm>
            <a:off x="301625" y="6477000"/>
            <a:ext cx="85407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2" name="Line 76"/>
          <p:cNvSpPr>
            <a:spLocks noChangeShapeType="1"/>
          </p:cNvSpPr>
          <p:nvPr/>
        </p:nvSpPr>
        <p:spPr bwMode="auto">
          <a:xfrm>
            <a:off x="301625" y="2054225"/>
            <a:ext cx="0" cy="44227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3" name="Line 77"/>
          <p:cNvSpPr>
            <a:spLocks noChangeShapeType="1"/>
          </p:cNvSpPr>
          <p:nvPr/>
        </p:nvSpPr>
        <p:spPr bwMode="auto">
          <a:xfrm>
            <a:off x="5913438" y="2054225"/>
            <a:ext cx="0" cy="4422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4" name="Line 78"/>
          <p:cNvSpPr>
            <a:spLocks noChangeShapeType="1"/>
          </p:cNvSpPr>
          <p:nvPr/>
        </p:nvSpPr>
        <p:spPr bwMode="auto">
          <a:xfrm>
            <a:off x="8842375" y="2054225"/>
            <a:ext cx="0" cy="44227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5" name="Line 79"/>
          <p:cNvSpPr>
            <a:spLocks noChangeShapeType="1"/>
          </p:cNvSpPr>
          <p:nvPr/>
        </p:nvSpPr>
        <p:spPr bwMode="auto">
          <a:xfrm>
            <a:off x="2986088" y="2054225"/>
            <a:ext cx="0" cy="4422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7" name="Line 81"/>
          <p:cNvSpPr>
            <a:spLocks noChangeShapeType="1"/>
          </p:cNvSpPr>
          <p:nvPr/>
        </p:nvSpPr>
        <p:spPr bwMode="auto">
          <a:xfrm>
            <a:off x="1600200" y="2054225"/>
            <a:ext cx="0" cy="4422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33" name="Text Box 117"/>
          <p:cNvSpPr txBox="1">
            <a:spLocks noChangeArrowheads="1"/>
          </p:cNvSpPr>
          <p:nvPr/>
        </p:nvSpPr>
        <p:spPr bwMode="auto">
          <a:xfrm>
            <a:off x="3505200" y="3443288"/>
            <a:ext cx="2895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 x 8 = 32</a:t>
            </a:r>
          </a:p>
        </p:txBody>
      </p:sp>
      <p:sp>
        <p:nvSpPr>
          <p:cNvPr id="9334" name="Text Box 118"/>
          <p:cNvSpPr txBox="1">
            <a:spLocks noChangeArrowheads="1"/>
          </p:cNvSpPr>
          <p:nvPr/>
        </p:nvSpPr>
        <p:spPr bwMode="auto">
          <a:xfrm>
            <a:off x="3505200" y="4433888"/>
            <a:ext cx="2819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 x 7 = 42</a:t>
            </a:r>
          </a:p>
        </p:txBody>
      </p:sp>
      <p:sp>
        <p:nvSpPr>
          <p:cNvPr id="9335" name="Text Box 119"/>
          <p:cNvSpPr txBox="1">
            <a:spLocks noChangeArrowheads="1"/>
          </p:cNvSpPr>
          <p:nvPr/>
        </p:nvSpPr>
        <p:spPr bwMode="auto">
          <a:xfrm>
            <a:off x="3505200" y="5424488"/>
            <a:ext cx="2971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 x 4 = 20</a:t>
            </a:r>
          </a:p>
        </p:txBody>
      </p:sp>
      <p:sp>
        <p:nvSpPr>
          <p:cNvPr id="9338" name="Text Box 122"/>
          <p:cNvSpPr txBox="1">
            <a:spLocks noChangeArrowheads="1"/>
          </p:cNvSpPr>
          <p:nvPr/>
        </p:nvSpPr>
        <p:spPr bwMode="auto">
          <a:xfrm>
            <a:off x="5943600" y="5410200"/>
            <a:ext cx="297180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 x 5 = 20</a:t>
            </a:r>
          </a:p>
          <a:p>
            <a:pPr>
              <a:spcBef>
                <a:spcPct val="50000"/>
              </a:spcBef>
              <a:defRPr/>
            </a:pPr>
            <a:endParaRPr lang="en-US" sz="28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21" name="WordArt 124"/>
          <p:cNvSpPr>
            <a:spLocks noChangeArrowheads="1" noChangeShapeType="1" noTextEdit="1"/>
          </p:cNvSpPr>
          <p:nvPr/>
        </p:nvSpPr>
        <p:spPr bwMode="auto">
          <a:xfrm>
            <a:off x="1143000" y="762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67" grpId="0"/>
      <p:bldP spid="9268" grpId="0"/>
      <p:bldP spid="9269" grpId="0"/>
      <p:bldP spid="9270" grpId="0"/>
      <p:bldP spid="9272" grpId="0"/>
      <p:bldP spid="9273" grpId="0"/>
      <p:bldP spid="9274" grpId="0"/>
      <p:bldP spid="9275" grpId="0"/>
      <p:bldP spid="9281" grpId="0"/>
      <p:bldP spid="9283" grpId="0"/>
      <p:bldP spid="9285" grpId="0"/>
      <p:bldP spid="9286" grpId="0"/>
      <p:bldP spid="9287" grpId="0" animBg="1"/>
      <p:bldP spid="9288" grpId="0" animBg="1"/>
      <p:bldP spid="9291" grpId="0" animBg="1"/>
      <p:bldP spid="9292" grpId="0" animBg="1"/>
      <p:bldP spid="9293" grpId="0" animBg="1"/>
      <p:bldP spid="9294" grpId="0" animBg="1"/>
      <p:bldP spid="9295" grpId="0" animBg="1"/>
      <p:bldP spid="9297" grpId="0" animBg="1"/>
      <p:bldP spid="9333" grpId="0"/>
      <p:bldP spid="9334" grpId="0"/>
      <p:bldP spid="9335" grpId="0"/>
      <p:bldP spid="93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2117725"/>
            <a:ext cx="914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  <a:latin typeface="Arial" charset="0"/>
              </a:rPr>
              <a:t> Vậy giá trị của bi</a:t>
            </a:r>
            <a:r>
              <a:rPr lang="en-US" sz="4000">
                <a:latin typeface="Arial" charset="0"/>
              </a:rPr>
              <a:t>ể</a:t>
            </a:r>
            <a:r>
              <a:rPr lang="en-US" sz="4000">
                <a:solidFill>
                  <a:srgbClr val="FFFFFF"/>
                </a:solidFill>
                <a:latin typeface="Arial" charset="0"/>
              </a:rPr>
              <a:t>u thức a x b luôn như thế nào với giá trị của biểu thức b x a ?</a:t>
            </a:r>
          </a:p>
          <a:p>
            <a:pPr algn="ctr"/>
            <a:endParaRPr lang="en-US" sz="4000">
              <a:solidFill>
                <a:srgbClr val="FFFFFF"/>
              </a:solidFill>
              <a:latin typeface="Arial" charset="0"/>
            </a:endParaRPr>
          </a:p>
          <a:p>
            <a:pPr algn="ctr"/>
            <a:endParaRPr lang="en-US" sz="4000">
              <a:solidFill>
                <a:srgbClr val="FFFFFF"/>
              </a:solidFill>
              <a:latin typeface="Arial" charset="0"/>
            </a:endParaRPr>
          </a:p>
          <a:p>
            <a:endParaRPr lang="en-US" sz="40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219" name="WordArt 5"/>
          <p:cNvSpPr>
            <a:spLocks noChangeArrowheads="1" noChangeShapeType="1" noTextEdit="1"/>
          </p:cNvSpPr>
          <p:nvPr/>
        </p:nvSpPr>
        <p:spPr bwMode="auto">
          <a:xfrm>
            <a:off x="13716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425" y="1676400"/>
            <a:ext cx="7772400" cy="175260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en-US" sz="4000" b="0" smtClean="0">
                <a:solidFill>
                  <a:srgbClr val="FF0000"/>
                </a:solidFill>
                <a:latin typeface="Arial"/>
              </a:rPr>
              <a:t>           </a:t>
            </a:r>
            <a:r>
              <a:rPr lang="en-US" sz="4800" b="0" smtClean="0">
                <a:solidFill>
                  <a:srgbClr val="FF0000"/>
                </a:solidFill>
                <a:latin typeface="Arial"/>
              </a:rPr>
              <a:t>A.</a:t>
            </a:r>
            <a:r>
              <a:rPr lang="en-US" sz="4800" b="0" smtClean="0">
                <a:solidFill>
                  <a:srgbClr val="FFFFFF"/>
                </a:solidFill>
                <a:latin typeface="Arial"/>
              </a:rPr>
              <a:t>  a x b  &gt; b x a  </a:t>
            </a:r>
            <a:br>
              <a:rPr lang="en-US" sz="4800" b="0" smtClean="0">
                <a:solidFill>
                  <a:srgbClr val="FFFFFF"/>
                </a:solidFill>
                <a:latin typeface="Arial"/>
              </a:rPr>
            </a:br>
            <a:r>
              <a:rPr lang="en-US" sz="4800" b="0" smtClean="0">
                <a:solidFill>
                  <a:srgbClr val="FFFFFF"/>
                </a:solidFill>
                <a:latin typeface="Arial"/>
              </a:rPr>
              <a:t>    </a:t>
            </a:r>
            <a:r>
              <a:rPr lang="en-US" sz="4800" b="0" smtClean="0">
                <a:solidFill>
                  <a:srgbClr val="FF0000"/>
                </a:solidFill>
                <a:latin typeface="Arial"/>
              </a:rPr>
              <a:t>B.</a:t>
            </a:r>
            <a:r>
              <a:rPr lang="en-US" sz="4800" b="0" smtClean="0">
                <a:solidFill>
                  <a:srgbClr val="FFFFFF"/>
                </a:solidFill>
                <a:latin typeface="Arial"/>
              </a:rPr>
              <a:t>  a x b  = b x a </a:t>
            </a:r>
            <a:r>
              <a:rPr lang="en-US" sz="4800" b="0" smtClean="0">
                <a:solidFill>
                  <a:srgbClr val="FF0000"/>
                </a:solidFill>
                <a:latin typeface="Arial"/>
              </a:rPr>
              <a:t/>
            </a:r>
            <a:br>
              <a:rPr lang="en-US" sz="4800" b="0" smtClean="0">
                <a:solidFill>
                  <a:srgbClr val="FF0000"/>
                </a:solidFill>
                <a:latin typeface="Arial"/>
              </a:rPr>
            </a:br>
            <a:r>
              <a:rPr lang="en-US" sz="4800" b="0" smtClean="0">
                <a:solidFill>
                  <a:srgbClr val="FF0000"/>
                </a:solidFill>
                <a:latin typeface="Arial"/>
              </a:rPr>
              <a:t>    C.</a:t>
            </a:r>
            <a:r>
              <a:rPr lang="en-US" sz="4800" b="0" smtClean="0">
                <a:solidFill>
                  <a:srgbClr val="FFFFFF"/>
                </a:solidFill>
                <a:latin typeface="Arial"/>
              </a:rPr>
              <a:t>  a x b  &lt; b x 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62400"/>
            <a:ext cx="64008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FF0000"/>
                </a:solidFill>
                <a:latin typeface="Arial"/>
              </a:rPr>
              <a:t>B.</a:t>
            </a:r>
            <a:r>
              <a:rPr lang="en-US" sz="4000" smtClean="0">
                <a:solidFill>
                  <a:srgbClr val="FFFFFF"/>
                </a:solidFill>
                <a:latin typeface="Arial"/>
              </a:rPr>
              <a:t> a x b = b x a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5240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1447800"/>
            <a:ext cx="8229600" cy="2392363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0" smtClean="0">
                <a:solidFill>
                  <a:schemeClr val="tx1"/>
                </a:solidFill>
                <a:latin typeface="Arial"/>
              </a:rPr>
              <a:t>Khi </a:t>
            </a:r>
            <a:r>
              <a:rPr lang="en-US" b="0" smtClean="0">
                <a:solidFill>
                  <a:schemeClr val="tx1"/>
                </a:solidFill>
                <a:latin typeface="Arial"/>
              </a:rPr>
              <a:t>đổi chỗ các thừa số trong một tích thì tích không thay đổi</a:t>
            </a:r>
            <a:endParaRPr lang="en-US" sz="2800" b="0" smtClean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1267" name="WordArt 5"/>
          <p:cNvSpPr>
            <a:spLocks noChangeArrowheads="1" noChangeShapeType="1" noTextEdit="1"/>
          </p:cNvSpPr>
          <p:nvPr/>
        </p:nvSpPr>
        <p:spPr bwMode="auto">
          <a:xfrm>
            <a:off x="1371600" y="152400"/>
            <a:ext cx="655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TÍNH CHẤT GIAO HOÁN CỦA PHÉP NHÂN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774825" y="3810000"/>
            <a:ext cx="6500813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 x b = b x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868</TotalTime>
  <Words>740</Words>
  <Application>Microsoft Office PowerPoint</Application>
  <PresentationFormat>On-screen Show (4:3)</PresentationFormat>
  <Paragraphs>118</Paragraphs>
  <Slides>26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Times New Roman</vt:lpstr>
      <vt:lpstr>Arial</vt:lpstr>
      <vt:lpstr>Garamond</vt:lpstr>
      <vt:lpstr>Wingdings</vt:lpstr>
      <vt:lpstr>Calibri</vt:lpstr>
      <vt:lpstr>Stream</vt:lpstr>
      <vt:lpstr>Slide 1</vt:lpstr>
      <vt:lpstr>Đặt tính rồi tính :</vt:lpstr>
      <vt:lpstr>   </vt:lpstr>
      <vt:lpstr>Tính rồi so sánh giá trị của hai biểu thức : 4 x 3 và 3 x 4</vt:lpstr>
      <vt:lpstr>Slide 5</vt:lpstr>
      <vt:lpstr>So sánh giá trị của hai biểu thức : a x b và b x a trong bảng sau :</vt:lpstr>
      <vt:lpstr>Slide 7</vt:lpstr>
      <vt:lpstr>           A.  a x b  &gt; b x a       B.  a x b  = b x a      C.  a x b  &lt; b x a</vt:lpstr>
      <vt:lpstr>Khi đổi chỗ các thừa số trong một tích thì tích không thay đổi</vt:lpstr>
      <vt:lpstr>Bài tập 1 :  Viết số thích hợp vào ô trống </vt:lpstr>
      <vt:lpstr>Bài tập 1 :  Viết số thích hợp vào ô trống </vt:lpstr>
      <vt:lpstr>Bài tập 2 : Tính</vt:lpstr>
      <vt:lpstr>         a)1357 x 5 =         7 x 853 =</vt:lpstr>
      <vt:lpstr>Bài tập 3 : Tìm hai biểu thức có giá trị bằng nhau</vt:lpstr>
      <vt:lpstr>        A.4 x 2145 = (3 + 2) x 10287  B.4 x 2145 = (2100 + 45) x 4  C.4 x 2145 = (4 + 2) x (3000 + 964)  </vt:lpstr>
      <vt:lpstr>Slide 16</vt:lpstr>
      <vt:lpstr>Slide 17</vt:lpstr>
      <vt:lpstr> A. 3964 x 6 = (3 + 2) x 10287     B. 3964 x 6 = (2100 + 45) x 4  C. 3964 x 6 = (4 + 2) x (3000 + 964)</vt:lpstr>
      <vt:lpstr>Slide 19</vt:lpstr>
      <vt:lpstr>Slide 20</vt:lpstr>
      <vt:lpstr>       A. 10287 x 5 = (3 + 2) x 10287    B. 10287 x 5 = (2100 + 45) x 4 C. 10287 x 5 = (4 + 2) x (3000 + 964)  </vt:lpstr>
      <vt:lpstr>Slide 22</vt:lpstr>
      <vt:lpstr>Slide 23</vt:lpstr>
      <vt:lpstr>Bài tập 3 : Tìm hai biểu thức có giá trị bằng nhau</vt:lpstr>
      <vt:lpstr>Bài tập : Số ?</vt:lpstr>
      <vt:lpstr>Slide 26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50</dc:title>
  <dc:creator>Hoang Van Diep</dc:creator>
  <cp:lastModifiedBy>CSTeam</cp:lastModifiedBy>
  <cp:revision>85</cp:revision>
  <dcterms:created xsi:type="dcterms:W3CDTF">2002-04-23T14:36:59Z</dcterms:created>
  <dcterms:modified xsi:type="dcterms:W3CDTF">2016-06-30T02:12:33Z</dcterms:modified>
</cp:coreProperties>
</file>